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>
          <p:nvSpPr>
            <p:cNvPr id="2" name="CustomShape 2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blipFill rotWithShape="0">
              <a:blip r:embed="rId4"/>
              <a:stretch/>
            </a:blipFill>
            <a:ln>
              <a:noFill/>
            </a:ln>
            <a:effectLst>
              <a:outerShdw algn="tl" blurRad="98425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/>
              <a:ah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chemeClr val="tx1">
                  <a:lumMod val="50000"/>
                  <a:lumOff val="50000"/>
                </a:scheme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4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5" name="PlaceHolder 5"/>
          <p:cNvSpPr>
            <a:spLocks noGrp="1"/>
          </p:cNvSpPr>
          <p:nvPr>
            <p:ph type="dt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1486288-CAF5-4120-AD87-BD3BB06D1A0E}" type="datetime">
              <a:rPr b="0" lang="en-US" sz="3200" spc="-1" strike="noStrike" cap="all">
                <a:solidFill>
                  <a:srgbClr val="5c0707"/>
                </a:solidFill>
                <a:latin typeface="Impact"/>
              </a:rPr>
              <a:t>11/24/25</a:t>
            </a:fld>
            <a:endParaRPr b="0" lang="es-ES" sz="32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ftr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sldNum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A46E2CB-4853-47D8-AC9D-D822A36F391F}" type="slidenum">
              <a:rPr b="0" lang="en-US" sz="3200" spc="-1" strike="noStrike" cap="all">
                <a:solidFill>
                  <a:srgbClr val="5c0707"/>
                </a:solidFill>
                <a:latin typeface="Impact"/>
              </a:rPr>
              <a:t>&lt;número&gt;</a:t>
            </a:fld>
            <a:endParaRPr b="0" lang="es-ES" sz="3200" spc="-1" strike="noStrike"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Pulse para editar el formato de texto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600" spc="-1" strike="noStrike" cap="all">
                <a:solidFill>
                  <a:srgbClr val="000000"/>
                </a:solidFill>
                <a:latin typeface="Impact"/>
              </a:rPr>
              <a:t>Segundo nivel del esquema</a:t>
            </a:r>
            <a:endParaRPr b="0" lang="es-ES" sz="1600" spc="-1" strike="noStrike" cap="all">
              <a:solidFill>
                <a:srgbClr val="000000"/>
              </a:solidFill>
              <a:latin typeface="Impac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 cap="all">
                <a:solidFill>
                  <a:srgbClr val="000000"/>
                </a:solidFill>
                <a:latin typeface="Impact"/>
              </a:rPr>
              <a:t>Tercer nivel del esquema</a:t>
            </a:r>
            <a:endParaRPr b="0" lang="es-ES" sz="1400" spc="-1" strike="noStrike" cap="all">
              <a:solidFill>
                <a:srgbClr val="000000"/>
              </a:solidFill>
              <a:latin typeface="Impac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 cap="all">
                <a:solidFill>
                  <a:srgbClr val="000000"/>
                </a:solidFill>
                <a:latin typeface="Impact"/>
              </a:rPr>
              <a:t>Cuarto nivel del esquema</a:t>
            </a:r>
            <a:endParaRPr b="0" lang="es-ES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Quinto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Sexto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 cap="all">
                <a:solidFill>
                  <a:srgbClr val="000000"/>
                </a:solidFill>
                <a:latin typeface="Impact"/>
              </a:rPr>
              <a:t>Séptimo nivel del esquema</a:t>
            </a:r>
            <a:endParaRPr b="0" lang="es-E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-199440" y="2104920"/>
            <a:ext cx="396036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36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CARÁCTER GENERAL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Imagen 160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2" name="Table 3"/>
          <p:cNvGraphicFramePr/>
          <p:nvPr/>
        </p:nvGraphicFramePr>
        <p:xfrm>
          <a:off x="3662640" y="380160"/>
          <a:ext cx="7916040" cy="5146920"/>
        </p:xfrm>
        <a:graphic>
          <a:graphicData uri="http://schemas.openxmlformats.org/drawingml/2006/table">
            <a:tbl>
              <a:tblPr/>
              <a:tblGrid>
                <a:gridCol w="3640320"/>
                <a:gridCol w="1223640"/>
                <a:gridCol w="1223640"/>
                <a:gridCol w="1223640"/>
                <a:gridCol w="604800"/>
              </a:tblGrid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91 ÓRGANOS DE GOBIERNO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674.775,34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657.880,04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16.895,30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92 SERVICIOS DE CARÁCTER GENERAL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2.627.300,89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2.320.770,36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306.530,53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93 ADMON. FINANCIERA Y TRIBUTARIA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1.452.477,39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1.377.951,38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74.526,01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94 TRANSFER. A OTRAS ADMINS. PÚBLICAS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885.663,76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-690.663,76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57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4.949.553,62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5.242.265,54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-292.711,92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80560" y="0"/>
            <a:ext cx="609552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Inversiones 2026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Asociación Parkinson Novelda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94.428,64 €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Nuevo Aulario IES La Mola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5.275.089€ (Edificant)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Peatonalización Plataforma única Novelda III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€553.085,20  (60% IVACE)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Plan Accesibilidad Novelda I: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67.638,73 €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Adecuación Zonas Verdes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250.000 €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carril bici Barrio Estación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60.000 €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Construcción nichos Cementerio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180.000 €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Retopping Pista Atletismo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676.237,20 € (Plan Planifica)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Parc de Les Deses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406.322€ (Plan Planifica)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Restauración Muralla Norte Castillo de La Mola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200.000€ (Generalitat, 120.000€)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Parking Público gratuito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100.000€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Adquisición solares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117.285,95€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Redacción proyecto Teatro María Guerrero 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500.000 € (Fondos Propios)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-</a:t>
            </a:r>
            <a:r>
              <a:rPr b="1" lang="es-ES" sz="1800" spc="-1" strike="noStrike">
                <a:solidFill>
                  <a:srgbClr val="000000"/>
                </a:solidFill>
                <a:latin typeface="Impact"/>
              </a:rPr>
              <a:t>Equipamiento informático</a:t>
            </a:r>
            <a:r>
              <a:rPr b="0" lang="es-ES" sz="1800" spc="-1" strike="noStrike">
                <a:solidFill>
                  <a:srgbClr val="000000"/>
                </a:solidFill>
                <a:latin typeface="Impact"/>
              </a:rPr>
              <a:t>: 119.185 € (Fondos Propios)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59320" y="2075400"/>
            <a:ext cx="86785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0" anchor="b">
            <a:noAutofit/>
          </a:bodyPr>
          <a:p>
            <a:pPr algn="ctr">
              <a:lnSpc>
                <a:spcPct val="80000"/>
              </a:lnSpc>
            </a:pPr>
            <a:r>
              <a:rPr b="0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GRACIAS </a:t>
            </a:r>
            <a:endParaRPr b="0" lang="es-ES" sz="5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759320" y="3906360"/>
            <a:ext cx="8672040" cy="13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Imagen 163" descr=""/>
          <p:cNvPicPr/>
          <p:nvPr/>
        </p:nvPicPr>
        <p:blipFill>
          <a:blip r:embed="rId1"/>
          <a:stretch/>
        </p:blipFill>
        <p:spPr>
          <a:xfrm>
            <a:off x="10800000" y="5922720"/>
            <a:ext cx="1297440" cy="9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752840" y="2818800"/>
            <a:ext cx="8678520" cy="17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0" anchor="b">
            <a:normAutofit fontScale="37000"/>
          </a:bodyPr>
          <a:p>
            <a:pPr algn="ctr">
              <a:lnSpc>
                <a:spcPct val="80000"/>
              </a:lnSpc>
            </a:pPr>
            <a:r>
              <a:rPr b="1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PRESUPUESTO 2026</a:t>
            </a: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br/>
            <a:r>
              <a:rPr b="0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Ayuntamiento de Novelda</a:t>
            </a: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endParaRPr b="0" lang="es-ES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br/>
            <a:br/>
            <a:r>
              <a:rPr b="1" lang="es-ES" sz="5400" spc="-1" strike="noStrike">
                <a:solidFill>
                  <a:srgbClr val="000000"/>
                </a:solidFill>
                <a:latin typeface="Arial"/>
                <a:ea typeface="Times New Roman"/>
              </a:rPr>
              <a:t>32.926.567,93</a:t>
            </a:r>
            <a:r>
              <a:rPr b="1" lang="es-ES" sz="5400" spc="-151" strike="noStrike">
                <a:solidFill>
                  <a:srgbClr val="000000"/>
                </a:solidFill>
                <a:latin typeface="Arial"/>
                <a:ea typeface="DejaVu Sans"/>
              </a:rPr>
              <a:t>€</a:t>
            </a:r>
            <a:endParaRPr b="0" lang="es-ES" sz="5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759320" y="3906360"/>
            <a:ext cx="8672040" cy="13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Imagen 127" descr=""/>
          <p:cNvPicPr/>
          <p:nvPr/>
        </p:nvPicPr>
        <p:blipFill>
          <a:blip r:embed="rId1"/>
          <a:stretch/>
        </p:blipFill>
        <p:spPr>
          <a:xfrm>
            <a:off x="10800360" y="5922720"/>
            <a:ext cx="1297440" cy="91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-271080" y="2393280"/>
            <a:ext cx="3497400" cy="20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Impact"/>
                <a:ea typeface="DejaVu Sans"/>
              </a:rPr>
              <a:t>Presupuesto de INGRESOS 2026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Rockwel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5529240" y="2533680"/>
            <a:ext cx="121906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Imagen 132" descr=""/>
          <p:cNvPicPr/>
          <p:nvPr/>
        </p:nvPicPr>
        <p:blipFill>
          <a:blip r:embed="rId1"/>
          <a:stretch/>
        </p:blipFill>
        <p:spPr>
          <a:xfrm>
            <a:off x="18000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4" name="Table 4"/>
          <p:cNvGraphicFramePr/>
          <p:nvPr/>
        </p:nvGraphicFramePr>
        <p:xfrm>
          <a:off x="3102120" y="414720"/>
          <a:ext cx="8541720" cy="5060880"/>
        </p:xfrm>
        <a:graphic>
          <a:graphicData uri="http://schemas.openxmlformats.org/drawingml/2006/table">
            <a:tbl>
              <a:tblPr/>
              <a:tblGrid>
                <a:gridCol w="1200960"/>
                <a:gridCol w="2906640"/>
                <a:gridCol w="1257480"/>
                <a:gridCol w="1257480"/>
                <a:gridCol w="1224360"/>
                <a:gridCol w="694800"/>
              </a:tblGrid>
              <a:tr h="50580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CAPÍTULOS DE INGRESOS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 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IMPUESTOS DIRECTOS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10.170.000,00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IMPUESTOS INDIRECTOS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TASAS Y OTROS INGRESOS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4.326.800,00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4.154.800,00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172.000,00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11.195.996,58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11.809.333,76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-613.337,18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INGRESOS PATRIMONIALES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430.500,00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290.500,00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DE CAPITAL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5.868.283,83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4.304.384,16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1.563.899,67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ACTIVOS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74.987,52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272.840,28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-197.852,76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0580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PASIVOS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430.000,00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86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32.926.567,93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1.775.209,73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-199440" y="207684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Impact"/>
                <a:ea typeface="DejaVu Sans"/>
              </a:rPr>
              <a:t>Presupuesto de GASTOS 2026 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Imagen 136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8" name="Table 3"/>
          <p:cNvGraphicFramePr/>
          <p:nvPr/>
        </p:nvGraphicFramePr>
        <p:xfrm>
          <a:off x="3065040" y="431640"/>
          <a:ext cx="8526600" cy="4920840"/>
        </p:xfrm>
        <a:graphic>
          <a:graphicData uri="http://schemas.openxmlformats.org/drawingml/2006/table">
            <a:tbl>
              <a:tblPr/>
              <a:tblGrid>
                <a:gridCol w="1157760"/>
                <a:gridCol w="2979000"/>
                <a:gridCol w="1269720"/>
                <a:gridCol w="1269720"/>
                <a:gridCol w="1180440"/>
                <a:gridCol w="669960"/>
              </a:tblGrid>
              <a:tr h="49068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CAPÍTULOS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PERSONAL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13.372.261,58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13.067.945,45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304.316,13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032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GTOS. EN BIENES CTES Y SERV.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9.283.758,81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8.528.486,45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755.272,36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GTOS.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175.000,00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-42%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650.721,96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1.189.319,83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-538.597,87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-45%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FONDO DE CONTINGENCIA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INVERSIONES REALES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8.044.825,58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6.099.722,15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1.945.103,43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ACTIVOS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490680"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PASIVOS FINANCIEROS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1.000.000,00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-37%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212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32.926.567,93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31.151.358,19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1.775.209,74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-71280" y="238536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16000"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Clasificación por programas</a:t>
            </a: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 o </a:t>
            </a:r>
            <a:r>
              <a:rPr b="0" i="1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¿para qué se gasta?, </a:t>
            </a: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Arial"/>
              </a:rPr>
              <a:t>la finalidad o los objetivos que se pretenden conseguir.</a:t>
            </a:r>
            <a:br/>
            <a:endParaRPr b="0" lang="es-ES" sz="40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" name="Imagen 140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Table 3"/>
          <p:cNvGraphicFramePr/>
          <p:nvPr/>
        </p:nvGraphicFramePr>
        <p:xfrm>
          <a:off x="3263040" y="803160"/>
          <a:ext cx="8404920" cy="4173840"/>
        </p:xfrm>
        <a:graphic>
          <a:graphicData uri="http://schemas.openxmlformats.org/drawingml/2006/table">
            <a:tbl>
              <a:tblPr/>
              <a:tblGrid>
                <a:gridCol w="3452760"/>
                <a:gridCol w="1413360"/>
                <a:gridCol w="1269720"/>
                <a:gridCol w="1185480"/>
                <a:gridCol w="1083600"/>
              </a:tblGrid>
              <a:tr h="521640">
                <a:tc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 - DEUDA PÚBLICA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1.175.000,00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1.890.884,31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-715.884,31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1.- SERVICIOS PÚBLICOS BÁSICOS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11.483.557,86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9.681.330,36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1.802.227,50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2.- ACT.DE PROTEC.Y PROMO. SOCIAL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3.017.713,33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2.795.103,01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222.610,32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3.- PRODUC. BIENES PÚBLICOS PRFTE.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10.581.485,37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8.728.110,39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1.853.374,98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4.- ACT. DE CARÁCTER ECONÓMICO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1.722.257,75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2.813.664,59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-1.091.406,84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5216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9.- ACT. DE CARÁCTER GENERAL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4.949.553,62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5.242.265,54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-292.711,92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223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32.929.567,93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31.151.358,20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1.778.209,73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-299880" y="234072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SERVICIOS PÚBLICOS BÁSICOS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Imagen 144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6" name="Table 3"/>
          <p:cNvGraphicFramePr/>
          <p:nvPr/>
        </p:nvGraphicFramePr>
        <p:xfrm>
          <a:off x="2907720" y="503280"/>
          <a:ext cx="8732520" cy="4879800"/>
        </p:xfrm>
        <a:graphic>
          <a:graphicData uri="http://schemas.openxmlformats.org/drawingml/2006/table">
            <a:tbl>
              <a:tblPr/>
              <a:tblGrid>
                <a:gridCol w="4794480"/>
                <a:gridCol w="1183680"/>
                <a:gridCol w="1183680"/>
                <a:gridCol w="1078920"/>
                <a:gridCol w="491760"/>
              </a:tblGrid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 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 SEGURIDAD Y MOVILIDAD CIUDADANA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3.479.132,70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3.432.997,16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46.135,54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 VIVIENDA Y URBANISMO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2.382.179,10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2.294.299,55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87.879,55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16 BIENESTAR COMUNITARIO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4.200.402,05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3.237.439,08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962.962,97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132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17 MEDIO AMBIENTE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1.421.844,01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716.594,57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705.249,44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136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11.483.557,8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9.681.330,36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1.802.227,5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219960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56000"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PROTECCIÓN Y PROMOCIÓN SOCIAL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9" name="Imagen 148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0" name="Table 3"/>
          <p:cNvGraphicFramePr/>
          <p:nvPr/>
        </p:nvGraphicFramePr>
        <p:xfrm>
          <a:off x="3236400" y="349200"/>
          <a:ext cx="8162640" cy="4766760"/>
        </p:xfrm>
        <a:graphic>
          <a:graphicData uri="http://schemas.openxmlformats.org/drawingml/2006/table">
            <a:tbl>
              <a:tblPr/>
              <a:tblGrid>
                <a:gridCol w="3774240"/>
                <a:gridCol w="1256040"/>
                <a:gridCol w="1256040"/>
                <a:gridCol w="1256040"/>
                <a:gridCol w="620280"/>
              </a:tblGrid>
              <a:tr h="128880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POLITICA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7912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 OTRAS PRESTACIONES EMPLEADOS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7696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 SERVI. SOCIALES Y PROMO. SOCIAL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2.788.356,95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2.512.138,66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276.218,29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24 FOMENTO DE EMPLEO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204.356,38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257.964,35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-53.607,97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77680">
                <a:tc>
                  <a:txBody>
                    <a:bodyPr lIns="0" rIns="0" tIns="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3.017.713,33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2.795.103,01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222.610,32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80360" y="2199600"/>
            <a:ext cx="349740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rmAutofit fontScale="74000"/>
          </a:bodyPr>
          <a:p>
            <a:pPr algn="ctr">
              <a:lnSpc>
                <a:spcPct val="85000"/>
              </a:lnSpc>
            </a:pPr>
            <a:r>
              <a:rPr b="0" lang="es-ES" sz="4000" spc="-151" strike="noStrike">
                <a:solidFill>
                  <a:srgbClr val="000000"/>
                </a:solidFill>
                <a:latin typeface="Arial"/>
                <a:ea typeface="DejaVu Sans"/>
              </a:rPr>
              <a:t>PRODUCCIÓN BIENES DE CARÁCTER PREFERENTE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5118480" y="80316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3" name="Imagen 152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4" name="Table 3"/>
          <p:cNvGraphicFramePr/>
          <p:nvPr/>
        </p:nvGraphicFramePr>
        <p:xfrm>
          <a:off x="3780000" y="565200"/>
          <a:ext cx="7921800" cy="4766760"/>
        </p:xfrm>
        <a:graphic>
          <a:graphicData uri="http://schemas.openxmlformats.org/drawingml/2006/table">
            <a:tbl>
              <a:tblPr/>
              <a:tblGrid>
                <a:gridCol w="3646080"/>
                <a:gridCol w="1223640"/>
                <a:gridCol w="1223640"/>
                <a:gridCol w="1223640"/>
                <a:gridCol w="604800"/>
              </a:tblGrid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POLITICA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31 SANIDAD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268.105,82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246.916,83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21.188,99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32 EDUCACION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7.034.165,59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5.713.243,60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1.320.921,99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 CULTURA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1.974.810,16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1.578.927,96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395.882,20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25%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8254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 DEPORTE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1.304.403,80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1.189.022,00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115.381,80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63936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10.581.485,3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8.728.110,39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1.853.374,98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-199440" y="2199600"/>
            <a:ext cx="3743640" cy="245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228600" tIns="228600" bIns="228600" anchor="ctr">
            <a:noAutofit/>
          </a:bodyPr>
          <a:p>
            <a:pPr algn="ctr">
              <a:lnSpc>
                <a:spcPct val="85000"/>
              </a:lnSpc>
            </a:pPr>
            <a:r>
              <a:rPr b="0" lang="es-ES" sz="3600" spc="-151" strike="noStrike">
                <a:solidFill>
                  <a:srgbClr val="000000"/>
                </a:solidFill>
                <a:latin typeface="Arial"/>
                <a:ea typeface="DejaVu Sans"/>
              </a:rPr>
              <a:t>ACTUACIONES DE CARÁCTER ECONÓMICO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5259960" y="692280"/>
            <a:ext cx="6280560" cy="524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7" name="Imagen 156" descr=""/>
          <p:cNvPicPr/>
          <p:nvPr/>
        </p:nvPicPr>
        <p:blipFill>
          <a:blip r:embed="rId1"/>
          <a:stretch/>
        </p:blipFill>
        <p:spPr>
          <a:xfrm>
            <a:off x="180360" y="5940000"/>
            <a:ext cx="1297440" cy="916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8" name="Table 3"/>
          <p:cNvGraphicFramePr/>
          <p:nvPr/>
        </p:nvGraphicFramePr>
        <p:xfrm>
          <a:off x="3416760" y="692280"/>
          <a:ext cx="8123760" cy="4660200"/>
        </p:xfrm>
        <a:graphic>
          <a:graphicData uri="http://schemas.openxmlformats.org/drawingml/2006/table">
            <a:tbl>
              <a:tblPr/>
              <a:tblGrid>
                <a:gridCol w="3736080"/>
                <a:gridCol w="1255680"/>
                <a:gridCol w="1255680"/>
                <a:gridCol w="1255680"/>
                <a:gridCol w="620640"/>
              </a:tblGrid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POLÍTICA DE GASTO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Ppto.2026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Ppto.2025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Diferencia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43 COMERCIO, TURISMO Y PEQUEÑAS EMPRESAS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823.636,03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2.110.801,50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-1.287.165,4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-61%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45 INFRAESTRUCTURAS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188.150,00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88.150,00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100.000,00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113%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49 OTRAS ACTUA. DE CARÁCTER ECONÓMICO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710.471,72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614.713,09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95.758,63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9320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 P.G. 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360" marR="9360">
                    <a:lnR w="12240">
                      <a:noFill/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1.722.257,75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noFill/>
                    </a:lnL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2.813.664,59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-1.091.406,8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-39%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Application>LibreOffice/7.0.5.2$Windows_X86_64 LibreOffice_project/64390860c6cd0aca4beafafcfd84613dd9dfb63a</Application>
  <AppVersion>15.0000</AppVersion>
  <Words>755</Words>
  <Paragraphs>327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2023-11-16T09:17:54Z</dcterms:created>
  <dc:creator>Usuario</dc:creator>
  <dc:description/>
  <dc:language>es-ES</dc:language>
  <cp:lastModifiedBy>Usuario</cp:lastModifiedBy>
  <dcterms:modified xsi:type="dcterms:W3CDTF">2025-11-23T12:27:16Z</dcterms:modified>
  <cp:revision>77</cp:revision>
  <dc:subject/>
  <dc:title>PRESUPUESTOS 2024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12</vt:i4>
  </property>
</Properties>
</file>