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media/image1.png" ContentType="image/png"/>
  <Override PartName="/ppt/media/image2.jpeg" ContentType="image/jpeg"/>
  <Override PartName="/ppt/media/image8.png" ContentType="image/png"/>
  <Override PartName="/ppt/media/image3.png" ContentType="image/png"/>
  <Override PartName="/ppt/media/image4.jpeg" ContentType="image/jpeg"/>
  <Override PartName="/ppt/media/image5.png" ContentType="image/pn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Impac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Brickwork-HD-R1a.jpg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grpSp>
        <p:nvGrpSpPr>
          <p:cNvPr id="1" name="Group 1"/>
          <p:cNvGrpSpPr/>
          <p:nvPr/>
        </p:nvGrpSpPr>
        <p:grpSpPr>
          <a:xfrm>
            <a:off x="-25560" y="0"/>
            <a:ext cx="12005280" cy="6643800"/>
            <a:chOff x="-25560" y="0"/>
            <a:chExt cx="12005280" cy="6643800"/>
          </a:xfrm>
        </p:grpSpPr>
        <p:sp>
          <p:nvSpPr>
            <p:cNvPr id="2" name="CustomShape 2"/>
            <p:cNvSpPr/>
            <p:nvPr/>
          </p:nvSpPr>
          <p:spPr>
            <a:xfrm>
              <a:off x="0" y="0"/>
              <a:ext cx="11979720" cy="6643800"/>
            </a:xfrm>
            <a:prstGeom prst="rect">
              <a:avLst/>
            </a:prstGeom>
            <a:blipFill rotWithShape="0">
              <a:blip r:embed="rId4"/>
              <a:stretch/>
            </a:blipFill>
            <a:ln>
              <a:noFill/>
            </a:ln>
            <a:effectLst>
              <a:outerShdw algn="tl" blurRad="98425" dir="4391803" dist="75963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" name="CustomShape 3"/>
            <p:cNvSpPr/>
            <p:nvPr/>
          </p:nvSpPr>
          <p:spPr>
            <a:xfrm>
              <a:off x="-25560" y="0"/>
              <a:ext cx="11773080" cy="6419160"/>
            </a:xfrm>
            <a:custGeom>
              <a:avLst/>
              <a:gdLst/>
              <a:ah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w="82550">
              <a:solidFill>
                <a:schemeClr val="tx1">
                  <a:lumMod val="50000"/>
                  <a:lumOff val="50000"/>
                </a:schemeClr>
              </a:solidFill>
              <a:miter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" name="CustomShape 4"/>
            <p:cNvSpPr/>
            <p:nvPr/>
          </p:nvSpPr>
          <p:spPr>
            <a:xfrm>
              <a:off x="0" y="5600160"/>
              <a:ext cx="11706120" cy="780120"/>
            </a:xfrm>
            <a:prstGeom prst="rect">
              <a:avLst/>
            </a:prstGeom>
            <a:gradFill rotWithShape="0">
              <a:gsLst>
                <a:gs pos="0">
                  <a:srgbClr val="b80e0f"/>
                </a:gs>
                <a:gs pos="100000">
                  <a:srgbClr val="5c070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5" name="PlaceHolder 5"/>
          <p:cNvSpPr>
            <a:spLocks noGrp="1"/>
          </p:cNvSpPr>
          <p:nvPr>
            <p:ph type="dt"/>
          </p:nvPr>
        </p:nvSpPr>
        <p:spPr>
          <a:xfrm>
            <a:off x="7297920" y="5757480"/>
            <a:ext cx="3784320" cy="4982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18800A9-67EB-4E24-9D28-01DD6E25CBCA}" type="datetime">
              <a:rPr b="0" lang="en-US" sz="3200" spc="-1" strike="noStrike" cap="all">
                <a:solidFill>
                  <a:srgbClr val="5c0707"/>
                </a:solidFill>
                <a:latin typeface="Impact"/>
              </a:rPr>
              <a:t>11/27/25</a:t>
            </a:fld>
            <a:endParaRPr b="0" lang="es-ES" sz="3200" spc="-1" strike="noStrike">
              <a:latin typeface="Times New Roman"/>
            </a:endParaRPr>
          </a:p>
        </p:txBody>
      </p:sp>
      <p:sp>
        <p:nvSpPr>
          <p:cNvPr id="6" name="PlaceHolder 6"/>
          <p:cNvSpPr>
            <a:spLocks noGrp="1"/>
          </p:cNvSpPr>
          <p:nvPr>
            <p:ph type="ftr"/>
          </p:nvPr>
        </p:nvSpPr>
        <p:spPr>
          <a:xfrm>
            <a:off x="685800" y="5757480"/>
            <a:ext cx="5499360" cy="4982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7" name="PlaceHolder 7"/>
          <p:cNvSpPr>
            <a:spLocks noGrp="1"/>
          </p:cNvSpPr>
          <p:nvPr>
            <p:ph type="sldNum"/>
          </p:nvPr>
        </p:nvSpPr>
        <p:spPr>
          <a:xfrm>
            <a:off x="6287040" y="5757480"/>
            <a:ext cx="906840" cy="4982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FA226253-85EE-459D-8C48-3E97D869EAFA}" type="slidenum">
              <a:rPr b="0" lang="en-US" sz="3200" spc="-1" strike="noStrike" cap="all">
                <a:solidFill>
                  <a:srgbClr val="5c0707"/>
                </a:solidFill>
                <a:latin typeface="Impact"/>
              </a:rPr>
              <a:t>&lt;número&gt;</a:t>
            </a:fld>
            <a:endParaRPr b="0" lang="es-ES" sz="3200" spc="-1" strike="noStrike">
              <a:latin typeface="Times New Roman"/>
            </a:endParaRPr>
          </a:p>
        </p:txBody>
      </p:sp>
      <p:sp>
        <p:nvSpPr>
          <p:cNvPr id="8" name="PlaceHolder 8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Pulse para editar el formato del texto de título</a:t>
            </a:r>
            <a:endParaRPr b="0" lang="es-E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9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 cap="all">
                <a:solidFill>
                  <a:srgbClr val="000000"/>
                </a:solidFill>
                <a:latin typeface="Impact"/>
              </a:rPr>
              <a:t>Pulse para editar el formato de texto del esquema</a:t>
            </a:r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600" spc="-1" strike="noStrike" cap="all">
                <a:solidFill>
                  <a:srgbClr val="000000"/>
                </a:solidFill>
                <a:latin typeface="Impact"/>
              </a:rPr>
              <a:t>Segundo nivel del esquema</a:t>
            </a:r>
            <a:endParaRPr b="0" lang="es-ES" sz="1600" spc="-1" strike="noStrike" cap="all">
              <a:solidFill>
                <a:srgbClr val="000000"/>
              </a:solidFill>
              <a:latin typeface="Impac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 cap="all">
                <a:solidFill>
                  <a:srgbClr val="000000"/>
                </a:solidFill>
                <a:latin typeface="Impact"/>
              </a:rPr>
              <a:t>Tercer nivel del esquema</a:t>
            </a:r>
            <a:endParaRPr b="0" lang="es-ES" sz="1400" spc="-1" strike="noStrike" cap="all">
              <a:solidFill>
                <a:srgbClr val="000000"/>
              </a:solidFill>
              <a:latin typeface="Impac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 cap="all">
                <a:solidFill>
                  <a:srgbClr val="000000"/>
                </a:solidFill>
                <a:latin typeface="Impact"/>
              </a:rPr>
              <a:t>Cuarto nivel del esquema</a:t>
            </a:r>
            <a:endParaRPr b="0" lang="es-ES" sz="1400" spc="-1" strike="noStrike" cap="all">
              <a:solidFill>
                <a:srgbClr val="000000"/>
              </a:solidFill>
              <a:latin typeface="Impac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 cap="all">
                <a:solidFill>
                  <a:srgbClr val="000000"/>
                </a:solidFill>
                <a:latin typeface="Impact"/>
              </a:rPr>
              <a:t>Quinto nivel del esquema</a:t>
            </a:r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 cap="all">
                <a:solidFill>
                  <a:srgbClr val="000000"/>
                </a:solidFill>
                <a:latin typeface="Impact"/>
              </a:rPr>
              <a:t>Sexto nivel del esquema</a:t>
            </a:r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 cap="all">
                <a:solidFill>
                  <a:srgbClr val="000000"/>
                </a:solidFill>
                <a:latin typeface="Impact"/>
              </a:rPr>
              <a:t>Séptimo nivel del esquema</a:t>
            </a:r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n 3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-199440" y="2104920"/>
            <a:ext cx="3960360" cy="245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28600" rIns="228600" tIns="228600" bIns="228600" anchor="ctr">
            <a:noAutofit/>
          </a:bodyPr>
          <a:p>
            <a:pPr algn="ctr">
              <a:lnSpc>
                <a:spcPct val="85000"/>
              </a:lnSpc>
            </a:pPr>
            <a:r>
              <a:rPr b="0" lang="es-ES" sz="3600" spc="-151" strike="noStrike">
                <a:solidFill>
                  <a:srgbClr val="000000"/>
                </a:solidFill>
                <a:latin typeface="Arial"/>
                <a:ea typeface="DejaVu Sans"/>
              </a:rPr>
              <a:t>ACTUACIONES DE CARÁCTER GENERAL</a:t>
            </a:r>
            <a:endParaRPr b="0" lang="es-ES" sz="3600" spc="-1" strike="noStrike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5118480" y="803160"/>
            <a:ext cx="6280560" cy="524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1" name="Imagen 160" descr=""/>
          <p:cNvPicPr/>
          <p:nvPr/>
        </p:nvPicPr>
        <p:blipFill>
          <a:blip r:embed="rId1"/>
          <a:stretch/>
        </p:blipFill>
        <p:spPr>
          <a:xfrm>
            <a:off x="180360" y="5940000"/>
            <a:ext cx="1297440" cy="9169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82" name="Table 3"/>
          <p:cNvGraphicFramePr/>
          <p:nvPr/>
        </p:nvGraphicFramePr>
        <p:xfrm>
          <a:off x="3662640" y="380160"/>
          <a:ext cx="7916040" cy="5146920"/>
        </p:xfrm>
        <a:graphic>
          <a:graphicData uri="http://schemas.openxmlformats.org/drawingml/2006/table">
            <a:tbl>
              <a:tblPr/>
              <a:tblGrid>
                <a:gridCol w="3640320"/>
                <a:gridCol w="1223640"/>
                <a:gridCol w="1223640"/>
                <a:gridCol w="1223640"/>
                <a:gridCol w="604800"/>
              </a:tblGrid>
              <a:tr h="85788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POLÍTICA DE GASTO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Ppto.2026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Ppto.2025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Diferencia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85788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91 ÓRGANOS DE GOBIERNO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674.775,34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657.880,04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16.895,30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</a:tr>
              <a:tr h="85788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92 SERVICIOS DE CARÁCTER GENERAL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R w="12240">
                      <a:noFill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2.627.300,89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2.320.770,36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306.530,53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13%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</a:tr>
              <a:tr h="85788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93 ADMON. FINANCIERA Y TRIBUTARIA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R w="12240">
                      <a:noFill/>
                    </a:lnR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1.452.477,39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1.377.951,38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74.526,01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</a:tr>
              <a:tr h="85788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94 TRANSFER. A OTRAS ADMINS. PÚBLICAS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R w="12240">
                      <a:noFill/>
                    </a:lnR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195.000,00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885.663,76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-690.663,76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-78%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85788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TOTAL P.G. 9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4.949.553,62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5.242.265,54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-292.711,92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-6%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780560" y="0"/>
            <a:ext cx="6095520" cy="557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Impact"/>
              </a:rPr>
              <a:t>Inversiones 2026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-</a:t>
            </a:r>
            <a:r>
              <a:rPr b="1" lang="es-ES" sz="1800" spc="-1" strike="noStrike">
                <a:solidFill>
                  <a:srgbClr val="000000"/>
                </a:solidFill>
                <a:latin typeface="Impact"/>
              </a:rPr>
              <a:t>Redacción proyecto Asociación Parkinson Novelda</a:t>
            </a: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: 9.448 € (Fondos Propios)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-</a:t>
            </a:r>
            <a:r>
              <a:rPr b="1" lang="es-ES" sz="1800" spc="-1" strike="noStrike">
                <a:solidFill>
                  <a:srgbClr val="000000"/>
                </a:solidFill>
                <a:latin typeface="Impact"/>
              </a:rPr>
              <a:t>Nuevo Aulario IES La Mola </a:t>
            </a: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: 5.275.089€ (Edificant)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-</a:t>
            </a:r>
            <a:r>
              <a:rPr b="1" lang="es-ES" sz="1800" spc="-1" strike="noStrike">
                <a:solidFill>
                  <a:srgbClr val="000000"/>
                </a:solidFill>
                <a:latin typeface="Impact"/>
              </a:rPr>
              <a:t>Peatonalización Plataforma única Novelda III</a:t>
            </a: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: €553.085,20  (60% IVACE)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-</a:t>
            </a:r>
            <a:r>
              <a:rPr b="1" lang="es-ES" sz="1800" spc="-1" strike="noStrike">
                <a:solidFill>
                  <a:srgbClr val="000000"/>
                </a:solidFill>
                <a:latin typeface="Impact"/>
              </a:rPr>
              <a:t>Plan Accesibilidad Novelda I: </a:t>
            </a: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67.638,73 € (Fondos Propios)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-</a:t>
            </a:r>
            <a:r>
              <a:rPr b="1" lang="es-ES" sz="1800" spc="-1" strike="noStrike">
                <a:solidFill>
                  <a:srgbClr val="000000"/>
                </a:solidFill>
                <a:latin typeface="Impact"/>
              </a:rPr>
              <a:t>Adecuación Zonas Verdes</a:t>
            </a: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: 250.000 € (Fondos Propios)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-</a:t>
            </a:r>
            <a:r>
              <a:rPr b="1" lang="es-ES" sz="1800" spc="-1" strike="noStrike">
                <a:solidFill>
                  <a:srgbClr val="000000"/>
                </a:solidFill>
                <a:latin typeface="Impact"/>
              </a:rPr>
              <a:t>Redacción proyecto carril bici Barrio Estación</a:t>
            </a: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: 60.000 € (Fondos Propios)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-</a:t>
            </a:r>
            <a:r>
              <a:rPr b="1" lang="es-ES" sz="1800" spc="-1" strike="noStrike">
                <a:solidFill>
                  <a:srgbClr val="000000"/>
                </a:solidFill>
                <a:latin typeface="Impact"/>
              </a:rPr>
              <a:t>Construcción nichos Cementerio</a:t>
            </a: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: 180.000 € (Fondos Propios)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-</a:t>
            </a:r>
            <a:r>
              <a:rPr b="1" lang="es-ES" sz="1800" spc="-1" strike="noStrike">
                <a:solidFill>
                  <a:srgbClr val="000000"/>
                </a:solidFill>
                <a:latin typeface="Impact"/>
              </a:rPr>
              <a:t>Retopping Pista Atletismo</a:t>
            </a: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: 676.237,20 € (Plan Planifica)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-</a:t>
            </a:r>
            <a:r>
              <a:rPr b="1" lang="es-ES" sz="1800" spc="-1" strike="noStrike">
                <a:solidFill>
                  <a:srgbClr val="000000"/>
                </a:solidFill>
                <a:latin typeface="Impact"/>
              </a:rPr>
              <a:t>Parc de Les Deses</a:t>
            </a: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: 406.322€ (Plan Planifica) 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-</a:t>
            </a:r>
            <a:r>
              <a:rPr b="1" lang="es-ES" sz="1800" spc="-1" strike="noStrike">
                <a:solidFill>
                  <a:srgbClr val="000000"/>
                </a:solidFill>
                <a:latin typeface="Impact"/>
              </a:rPr>
              <a:t>Restauración Muralla Norte Castillo de La Mola </a:t>
            </a: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: 200.000€ (Generalitat, 120.000€)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-</a:t>
            </a:r>
            <a:r>
              <a:rPr b="1" lang="es-ES" sz="1800" spc="-1" strike="noStrike">
                <a:solidFill>
                  <a:srgbClr val="000000"/>
                </a:solidFill>
                <a:latin typeface="Impact"/>
              </a:rPr>
              <a:t>Parking Público gratuito</a:t>
            </a: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: 100.000€ (Fondos Propios)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-</a:t>
            </a:r>
            <a:r>
              <a:rPr b="1" lang="es-ES" sz="1800" spc="-1" strike="noStrike">
                <a:solidFill>
                  <a:srgbClr val="000000"/>
                </a:solidFill>
                <a:latin typeface="Impact"/>
              </a:rPr>
              <a:t>Adquisición solares</a:t>
            </a: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: 117.285,95€ (Fondos Propios)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-</a:t>
            </a:r>
            <a:r>
              <a:rPr b="1" lang="es-ES" sz="1800" spc="-1" strike="noStrike">
                <a:solidFill>
                  <a:srgbClr val="000000"/>
                </a:solidFill>
                <a:latin typeface="Impact"/>
              </a:rPr>
              <a:t>Redacción proyecto Teatro María Guerrero </a:t>
            </a: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500.000 € (Fondos Propios)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-</a:t>
            </a:r>
            <a:r>
              <a:rPr b="1" lang="es-ES" sz="1800" spc="-1" strike="noStrike">
                <a:solidFill>
                  <a:srgbClr val="000000"/>
                </a:solidFill>
                <a:latin typeface="Impact"/>
              </a:rPr>
              <a:t>Equipamiento informático</a:t>
            </a: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: 119.185 € (Fondos Propios)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1759320" y="2075400"/>
            <a:ext cx="8678520" cy="174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28600" rIns="228600" tIns="228600" bIns="0" anchor="b">
            <a:noAutofit/>
          </a:bodyPr>
          <a:p>
            <a:pPr algn="ctr">
              <a:lnSpc>
                <a:spcPct val="80000"/>
              </a:lnSpc>
            </a:pPr>
            <a:r>
              <a:rPr b="0" lang="es-ES" sz="5400" spc="-151" strike="noStrike">
                <a:solidFill>
                  <a:srgbClr val="000000"/>
                </a:solidFill>
                <a:latin typeface="Arial"/>
                <a:ea typeface="DejaVu Sans"/>
              </a:rPr>
              <a:t>GRACIAS </a:t>
            </a:r>
            <a:endParaRPr b="0" lang="es-ES" sz="5400" spc="-1" strike="noStrike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1759320" y="3906360"/>
            <a:ext cx="8672040" cy="132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6" name="Imagen 163" descr=""/>
          <p:cNvPicPr/>
          <p:nvPr/>
        </p:nvPicPr>
        <p:blipFill>
          <a:blip r:embed="rId1"/>
          <a:stretch/>
        </p:blipFill>
        <p:spPr>
          <a:xfrm>
            <a:off x="10800000" y="5922720"/>
            <a:ext cx="1297440" cy="91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1752840" y="2818800"/>
            <a:ext cx="8678520" cy="174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28600" rIns="228600" tIns="228600" bIns="0" anchor="b">
            <a:normAutofit fontScale="37000"/>
          </a:bodyPr>
          <a:p>
            <a:pPr algn="ctr">
              <a:lnSpc>
                <a:spcPct val="80000"/>
              </a:lnSpc>
            </a:pPr>
            <a:r>
              <a:rPr b="1" lang="es-ES" sz="5400" spc="-151" strike="noStrike">
                <a:solidFill>
                  <a:srgbClr val="000000"/>
                </a:solidFill>
                <a:latin typeface="Arial"/>
                <a:ea typeface="DejaVu Sans"/>
              </a:rPr>
              <a:t>PRESUPUESTO 2026</a:t>
            </a:r>
            <a:endParaRPr b="0" lang="es-ES" sz="54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br/>
            <a:r>
              <a:rPr b="0" lang="es-ES" sz="5400" spc="-151" strike="noStrike">
                <a:solidFill>
                  <a:srgbClr val="000000"/>
                </a:solidFill>
                <a:latin typeface="Arial"/>
                <a:ea typeface="DejaVu Sans"/>
              </a:rPr>
              <a:t>Ayuntamiento de Novelda</a:t>
            </a:r>
            <a:endParaRPr b="0" lang="es-ES" sz="54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endParaRPr b="0" lang="es-ES" sz="54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endParaRPr b="0" lang="es-ES" sz="54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br/>
            <a:br/>
            <a:r>
              <a:rPr b="1" lang="es-ES" sz="5400" spc="-1" strike="noStrike">
                <a:solidFill>
                  <a:srgbClr val="000000"/>
                </a:solidFill>
                <a:latin typeface="Arial"/>
                <a:ea typeface="Times New Roman"/>
              </a:rPr>
              <a:t>32.926.567,93</a:t>
            </a:r>
            <a:r>
              <a:rPr b="1" lang="es-ES" sz="5400" spc="-151" strike="noStrike">
                <a:solidFill>
                  <a:srgbClr val="000000"/>
                </a:solidFill>
                <a:latin typeface="Arial"/>
                <a:ea typeface="DejaVu Sans"/>
              </a:rPr>
              <a:t>€</a:t>
            </a:r>
            <a:endParaRPr b="0" lang="es-ES" sz="5400" spc="-1" strike="noStrike">
              <a:latin typeface="Arial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1759320" y="3906360"/>
            <a:ext cx="8672040" cy="132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9" name="Imagen 127" descr=""/>
          <p:cNvPicPr/>
          <p:nvPr/>
        </p:nvPicPr>
        <p:blipFill>
          <a:blip r:embed="rId1"/>
          <a:stretch/>
        </p:blipFill>
        <p:spPr>
          <a:xfrm>
            <a:off x="10800360" y="5922720"/>
            <a:ext cx="1297440" cy="91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-271080" y="2393280"/>
            <a:ext cx="3497400" cy="208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28600" rIns="228600" tIns="228600" bIns="228600" anchor="ctr">
            <a:noAutofit/>
          </a:bodyPr>
          <a:p>
            <a:pPr algn="ctr">
              <a:lnSpc>
                <a:spcPct val="85000"/>
              </a:lnSpc>
            </a:pPr>
            <a:r>
              <a:rPr b="0" lang="es-ES" sz="4000" spc="-151" strike="noStrike">
                <a:solidFill>
                  <a:srgbClr val="000000"/>
                </a:solidFill>
                <a:latin typeface="Impact"/>
                <a:ea typeface="DejaVu Sans"/>
              </a:rPr>
              <a:t>Presupuesto de INGRESOS 2026</a:t>
            </a:r>
            <a:endParaRPr b="0" lang="es-ES" sz="4000" spc="-1" strike="noStrike">
              <a:latin typeface="Arial"/>
            </a:endParaRPr>
          </a:p>
        </p:txBody>
      </p:sp>
      <p:sp>
        <p:nvSpPr>
          <p:cNvPr id="51" name="CustomShape 2"/>
          <p:cNvSpPr/>
          <p:nvPr/>
        </p:nvSpPr>
        <p:spPr>
          <a:xfrm>
            <a:off x="5118480" y="803160"/>
            <a:ext cx="6280560" cy="524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2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s-ES" sz="1800" spc="-1" strike="noStrike">
                <a:solidFill>
                  <a:srgbClr val="000000"/>
                </a:solidFill>
                <a:latin typeface="Rockwell"/>
                <a:ea typeface="DejaVu Sans"/>
              </a:rPr>
              <a:t> 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52" name="CustomShape 3"/>
          <p:cNvSpPr/>
          <p:nvPr/>
        </p:nvSpPr>
        <p:spPr>
          <a:xfrm>
            <a:off x="5529240" y="2533680"/>
            <a:ext cx="121906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3" name="Imagen 132" descr=""/>
          <p:cNvPicPr/>
          <p:nvPr/>
        </p:nvPicPr>
        <p:blipFill>
          <a:blip r:embed="rId1"/>
          <a:stretch/>
        </p:blipFill>
        <p:spPr>
          <a:xfrm>
            <a:off x="180000" y="5940000"/>
            <a:ext cx="1297440" cy="9169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54" name="Table 4"/>
          <p:cNvGraphicFramePr/>
          <p:nvPr/>
        </p:nvGraphicFramePr>
        <p:xfrm>
          <a:off x="3102120" y="414720"/>
          <a:ext cx="8541720" cy="5060880"/>
        </p:xfrm>
        <a:graphic>
          <a:graphicData uri="http://schemas.openxmlformats.org/drawingml/2006/table">
            <a:tbl>
              <a:tblPr/>
              <a:tblGrid>
                <a:gridCol w="1200960"/>
                <a:gridCol w="2906640"/>
                <a:gridCol w="1257480"/>
                <a:gridCol w="1257480"/>
                <a:gridCol w="1224360"/>
                <a:gridCol w="694800"/>
              </a:tblGrid>
              <a:tr h="505800">
                <a:tc>
                  <a:tcPr marL="9360" marR="936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CAPÍTULOS DE INGRESOS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Ppto. 2026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Ppto.2025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Diferencia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05800"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T w="64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IMPUESTOS DIRECTOS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T w="64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10.300.000,00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10.170.000,00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130.000,00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</a:tr>
              <a:tr h="505800"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IMPUESTOS INDIRECTOS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300.000,00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300.000,00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</a:tr>
              <a:tr h="505800"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solidFill>
                      <a:srgbClr val="d9d9d9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TASAS Y OTROS INGRESOS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4.326.800,00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4.154.800,00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172.000,00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</a:tr>
              <a:tr h="505800"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TRANSFERENCIAS CORRIENTES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11.195.996,58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11.809.333,76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-613.337,18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-5%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</a:tr>
              <a:tr h="505800"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solidFill>
                      <a:srgbClr val="d9d9d9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INGRESOS PATRIMONIALES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430.500,00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140.000,00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290.500,00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208%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</a:tr>
              <a:tr h="505800"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TRANSFERENCIAS DE CAPITAL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5.868.283,83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4.304.384,16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1.563.899,67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36%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</a:tr>
              <a:tr h="505800"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solidFill>
                      <a:srgbClr val="d9d9d9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ACTIVOS FINANCIEROS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74.987,52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272.840,28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-197.852,76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-73%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</a:tr>
              <a:tr h="505800"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PASIVOS FINANCIEROS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430.000,00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430.000,00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0868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TOTAL PRESUPUESTO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32.926.567,93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31.151.358,20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1.775.209,73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-199440" y="2076840"/>
            <a:ext cx="3497400" cy="245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28600" rIns="228600" tIns="228600" bIns="228600" anchor="ctr">
            <a:normAutofit/>
          </a:bodyPr>
          <a:p>
            <a:pPr algn="ctr">
              <a:lnSpc>
                <a:spcPct val="85000"/>
              </a:lnSpc>
            </a:pPr>
            <a:r>
              <a:rPr b="0" lang="es-ES" sz="4000" spc="-151" strike="noStrike">
                <a:solidFill>
                  <a:srgbClr val="000000"/>
                </a:solidFill>
                <a:latin typeface="Impact"/>
                <a:ea typeface="DejaVu Sans"/>
              </a:rPr>
              <a:t>Presupuesto de GASTOS 2026 </a:t>
            </a:r>
            <a:endParaRPr b="0" lang="es-ES" sz="4000" spc="-1" strike="noStrike">
              <a:latin typeface="Arial"/>
            </a:endParaRPr>
          </a:p>
        </p:txBody>
      </p:sp>
      <p:sp>
        <p:nvSpPr>
          <p:cNvPr id="56" name="CustomShape 2"/>
          <p:cNvSpPr/>
          <p:nvPr/>
        </p:nvSpPr>
        <p:spPr>
          <a:xfrm>
            <a:off x="5118480" y="803160"/>
            <a:ext cx="6280560" cy="524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7" name="Imagen 136" descr=""/>
          <p:cNvPicPr/>
          <p:nvPr/>
        </p:nvPicPr>
        <p:blipFill>
          <a:blip r:embed="rId1"/>
          <a:stretch/>
        </p:blipFill>
        <p:spPr>
          <a:xfrm>
            <a:off x="180360" y="5940000"/>
            <a:ext cx="1297440" cy="9169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58" name="Table 3"/>
          <p:cNvGraphicFramePr/>
          <p:nvPr/>
        </p:nvGraphicFramePr>
        <p:xfrm>
          <a:off x="3065040" y="431640"/>
          <a:ext cx="8526600" cy="4920840"/>
        </p:xfrm>
        <a:graphic>
          <a:graphicData uri="http://schemas.openxmlformats.org/drawingml/2006/table">
            <a:tbl>
              <a:tblPr/>
              <a:tblGrid>
                <a:gridCol w="1157760"/>
                <a:gridCol w="2979000"/>
                <a:gridCol w="1269720"/>
                <a:gridCol w="1269720"/>
                <a:gridCol w="1180440"/>
                <a:gridCol w="669960"/>
              </a:tblGrid>
              <a:tr h="490680">
                <a:tc>
                  <a:tcPr marL="9360" marR="936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CAPÍTULOS DE GASTO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Ppto. 2026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Ppto. 2025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Diferencia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90680"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T w="64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GASTOS DE PERSONAL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T w="64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13.372.261,58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13.067.945,45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304.316,13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</a:tr>
              <a:tr h="503280"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GTOS. EN BIENES CTES Y SERV.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9.283.758,81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8.528.486,45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755.272,36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</a:tr>
              <a:tr h="490680"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solidFill>
                      <a:srgbClr val="d9d9d9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GTOS. FINANCIEROS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175.000,00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300.000,00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-125.000,00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-42%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</a:tr>
              <a:tr h="490680"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TRANSFERENCIAS CORRIENTES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650.721,96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1.189.319,83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-538.597,87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-45%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</a:tr>
              <a:tr h="490680"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solidFill>
                      <a:srgbClr val="d9d9d9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FONDO DE CONTINGENCIA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350.000,00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325.000,00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25.000,00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</a:tr>
              <a:tr h="490680"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INVERSIONES REALES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8.044.825,58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6.099.722,15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1.945.103,43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32%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</a:tr>
              <a:tr h="490680"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solidFill>
                      <a:srgbClr val="d9d9d9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ACTIVOS FINANCIEROS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50.000,00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50.000,00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</a:tr>
              <a:tr h="490680"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PASIVOS FINANCIEROS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1.000.000,00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1.590.884,31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-590.884,31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-37%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9212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TOTAL PRESUPUESTO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32.926.567,93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31.151.358,19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1.775.209,74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-71280" y="2385360"/>
            <a:ext cx="3497400" cy="245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28600" rIns="228600" tIns="228600" bIns="228600" anchor="ctr">
            <a:normAutofit fontScale="16000"/>
          </a:bodyPr>
          <a:p>
            <a:pPr algn="ctr">
              <a:lnSpc>
                <a:spcPct val="115000"/>
              </a:lnSpc>
              <a:spcAft>
                <a:spcPts val="1001"/>
              </a:spcAft>
            </a:pPr>
            <a:r>
              <a:rPr b="1" lang="es-ES" sz="4000" spc="-151" strike="noStrike">
                <a:solidFill>
                  <a:srgbClr val="000000"/>
                </a:solidFill>
                <a:latin typeface="Arial"/>
                <a:ea typeface="Arial"/>
              </a:rPr>
              <a:t>Clasificación por programas</a:t>
            </a:r>
            <a:r>
              <a:rPr b="0" lang="es-ES" sz="4000" spc="-151" strike="noStrike">
                <a:solidFill>
                  <a:srgbClr val="000000"/>
                </a:solidFill>
                <a:latin typeface="Arial"/>
                <a:ea typeface="Arial"/>
              </a:rPr>
              <a:t> o </a:t>
            </a:r>
            <a:r>
              <a:rPr b="0" i="1" lang="es-ES" sz="4000" spc="-151" strike="noStrike">
                <a:solidFill>
                  <a:srgbClr val="000000"/>
                </a:solidFill>
                <a:latin typeface="Arial"/>
                <a:ea typeface="Arial"/>
              </a:rPr>
              <a:t>¿para qué se gasta?, </a:t>
            </a:r>
            <a:r>
              <a:rPr b="0" lang="es-ES" sz="4000" spc="-151" strike="noStrike">
                <a:solidFill>
                  <a:srgbClr val="000000"/>
                </a:solidFill>
                <a:latin typeface="Arial"/>
                <a:ea typeface="Arial"/>
              </a:rPr>
              <a:t>la finalidad o los objetivos que se pretenden conseguir.</a:t>
            </a:r>
            <a:br/>
            <a:endParaRPr b="0" lang="es-ES" sz="4000" spc="-1" strike="noStrike">
              <a:latin typeface="Arial"/>
            </a:endParaRPr>
          </a:p>
        </p:txBody>
      </p:sp>
      <p:sp>
        <p:nvSpPr>
          <p:cNvPr id="60" name="CustomShape 2"/>
          <p:cNvSpPr/>
          <p:nvPr/>
        </p:nvSpPr>
        <p:spPr>
          <a:xfrm>
            <a:off x="5118480" y="803160"/>
            <a:ext cx="6280560" cy="524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1" name="Imagen 140" descr=""/>
          <p:cNvPicPr/>
          <p:nvPr/>
        </p:nvPicPr>
        <p:blipFill>
          <a:blip r:embed="rId1"/>
          <a:stretch/>
        </p:blipFill>
        <p:spPr>
          <a:xfrm>
            <a:off x="180360" y="5940000"/>
            <a:ext cx="1297440" cy="9169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62" name="Table 3"/>
          <p:cNvGraphicFramePr/>
          <p:nvPr/>
        </p:nvGraphicFramePr>
        <p:xfrm>
          <a:off x="3263040" y="803160"/>
          <a:ext cx="8404920" cy="4173840"/>
        </p:xfrm>
        <a:graphic>
          <a:graphicData uri="http://schemas.openxmlformats.org/drawingml/2006/table">
            <a:tbl>
              <a:tblPr/>
              <a:tblGrid>
                <a:gridCol w="3452760"/>
                <a:gridCol w="1413360"/>
                <a:gridCol w="1269720"/>
                <a:gridCol w="1185480"/>
                <a:gridCol w="1083600"/>
              </a:tblGrid>
              <a:tr h="521640">
                <a:tc>
                  <a:tcP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Ppto.2026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Ppto.2025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Diferencia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52164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0. - DEUDA PÚBLICA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1.175.000,00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1.890.884,31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-715.884,31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-38%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</a:tr>
              <a:tr h="52164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1.- SERVICIOS PÚBLICOS BÁSICOS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>
                    <a:lnR w="12240">
                      <a:noFill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11.483.557,86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9.681.330,36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1.802.227,50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19%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</a:tr>
              <a:tr h="52164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2.- ACT.DE PROTEC.Y PROMO. SOCIAL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>
                    <a:lnR w="12240">
                      <a:noFill/>
                    </a:lnR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3.017.713,33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2.795.103,01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222.610,32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</a:tr>
              <a:tr h="52164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3.- PRODUC. BIENES PÚBLICOS PRFTE.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>
                    <a:lnR w="12240">
                      <a:noFill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10.581.485,37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8.728.110,39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1.853.374,98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21%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</a:tr>
              <a:tr h="52164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4.- ACT. DE CARÁCTER ECONÓMICO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>
                    <a:lnR w="12240">
                      <a:noFill/>
                    </a:lnR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1.722.257,75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2.813.664,59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-1.091.406,84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-39%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</a:tr>
              <a:tr h="52164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9.- ACT. DE CARÁCTER GENERAL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>
                    <a:lnR w="12240">
                      <a:noFill/>
                    </a:lnR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4.949.553,62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5.242.265,54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-292.711,92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-6%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52236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>
                    <a:lnR w="12240">
                      <a:noFill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32.929.567,93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31.151.358,20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1.778.209,73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-299880" y="2340720"/>
            <a:ext cx="3497400" cy="245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28600" rIns="228600" tIns="228600" bIns="228600" anchor="ctr">
            <a:noAutofit/>
          </a:bodyPr>
          <a:p>
            <a:pPr algn="ctr">
              <a:lnSpc>
                <a:spcPct val="85000"/>
              </a:lnSpc>
            </a:pPr>
            <a:r>
              <a:rPr b="0" lang="es-ES" sz="4000" spc="-151" strike="noStrike">
                <a:solidFill>
                  <a:srgbClr val="000000"/>
                </a:solidFill>
                <a:latin typeface="Arial"/>
                <a:ea typeface="DejaVu Sans"/>
              </a:rPr>
              <a:t>SERVICIOS PÚBLICOS BÁSICOS</a:t>
            </a:r>
            <a:endParaRPr b="0" lang="es-ES" sz="4000" spc="-1" strike="noStrike">
              <a:latin typeface="Arial"/>
            </a:endParaRPr>
          </a:p>
        </p:txBody>
      </p:sp>
      <p:sp>
        <p:nvSpPr>
          <p:cNvPr id="64" name="CustomShape 2"/>
          <p:cNvSpPr/>
          <p:nvPr/>
        </p:nvSpPr>
        <p:spPr>
          <a:xfrm>
            <a:off x="5118480" y="803160"/>
            <a:ext cx="6280560" cy="524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5" name="Imagen 144" descr=""/>
          <p:cNvPicPr/>
          <p:nvPr/>
        </p:nvPicPr>
        <p:blipFill>
          <a:blip r:embed="rId1"/>
          <a:stretch/>
        </p:blipFill>
        <p:spPr>
          <a:xfrm>
            <a:off x="180360" y="5940000"/>
            <a:ext cx="1297440" cy="9169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66" name="Table 3"/>
          <p:cNvGraphicFramePr/>
          <p:nvPr/>
        </p:nvGraphicFramePr>
        <p:xfrm>
          <a:off x="2907720" y="503280"/>
          <a:ext cx="8732520" cy="4879800"/>
        </p:xfrm>
        <a:graphic>
          <a:graphicData uri="http://schemas.openxmlformats.org/drawingml/2006/table">
            <a:tbl>
              <a:tblPr/>
              <a:tblGrid>
                <a:gridCol w="4794480"/>
                <a:gridCol w="1183680"/>
                <a:gridCol w="1183680"/>
                <a:gridCol w="1078920"/>
                <a:gridCol w="491760"/>
              </a:tblGrid>
              <a:tr h="81324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POLÍTICA DE GASTO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Ppto.2026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Ppto. 2025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Diferencia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81324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13 SEGURIDAD Y MOVILIDAD CIUDADANA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3.479.132,70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3.432.997,16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46.135,54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</a:tr>
              <a:tr h="81324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15 VIVIENDA Y URBANISMO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>
                    <a:lnR w="12240">
                      <a:noFill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2.382.179,10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2.294.299,55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87.879,55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</a:tr>
              <a:tr h="81324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16 BIENESTAR COMUNITARIO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>
                    <a:lnR w="12240">
                      <a:noFill/>
                    </a:lnR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4.200.402,05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3.237.439,08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962.962,97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30%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</a:tr>
              <a:tr h="81324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17 MEDIO AMBIENTE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>
                    <a:lnR w="12240">
                      <a:noFill/>
                    </a:lnR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1.421.844,01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716.594,57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705.249,44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98%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81360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TOTAL P.G. 1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>
                    <a:lnR w="12240">
                      <a:noFill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11.483.557,8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9.681.330,36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1.802.227,5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19%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0" y="2199600"/>
            <a:ext cx="3497400" cy="245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28600" rIns="228600" tIns="228600" bIns="228600" anchor="ctr">
            <a:normAutofit fontScale="56000"/>
          </a:bodyPr>
          <a:p>
            <a:pPr algn="ctr">
              <a:lnSpc>
                <a:spcPct val="85000"/>
              </a:lnSpc>
            </a:pPr>
            <a:r>
              <a:rPr b="0" lang="es-ES" sz="4000" spc="-151" strike="noStrike">
                <a:solidFill>
                  <a:srgbClr val="000000"/>
                </a:solidFill>
                <a:latin typeface="Arial"/>
                <a:ea typeface="DejaVu Sans"/>
              </a:rPr>
              <a:t>ACTUACIONES DE PROTECCIÓN Y PROMOCIÓN SOCIAL</a:t>
            </a:r>
            <a:endParaRPr b="0" lang="es-ES" sz="4000" spc="-1" strike="noStrike">
              <a:latin typeface="Arial"/>
            </a:endParaRPr>
          </a:p>
        </p:txBody>
      </p:sp>
      <p:sp>
        <p:nvSpPr>
          <p:cNvPr id="68" name="CustomShape 2"/>
          <p:cNvSpPr/>
          <p:nvPr/>
        </p:nvSpPr>
        <p:spPr>
          <a:xfrm>
            <a:off x="5118480" y="803160"/>
            <a:ext cx="6280560" cy="524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9" name="Imagen 148" descr=""/>
          <p:cNvPicPr/>
          <p:nvPr/>
        </p:nvPicPr>
        <p:blipFill>
          <a:blip r:embed="rId1"/>
          <a:stretch/>
        </p:blipFill>
        <p:spPr>
          <a:xfrm>
            <a:off x="180360" y="5940000"/>
            <a:ext cx="1297440" cy="9169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70" name="Table 3"/>
          <p:cNvGraphicFramePr/>
          <p:nvPr/>
        </p:nvGraphicFramePr>
        <p:xfrm>
          <a:off x="3236400" y="349200"/>
          <a:ext cx="8162640" cy="4766760"/>
        </p:xfrm>
        <a:graphic>
          <a:graphicData uri="http://schemas.openxmlformats.org/drawingml/2006/table">
            <a:tbl>
              <a:tblPr/>
              <a:tblGrid>
                <a:gridCol w="3774240"/>
                <a:gridCol w="1256040"/>
                <a:gridCol w="1256040"/>
                <a:gridCol w="1256040"/>
                <a:gridCol w="620280"/>
              </a:tblGrid>
              <a:tr h="128880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POLITICA DE GASTO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Ppto.2026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Ppto.2025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Diferencia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79128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22 OTRAS PRESTACIONES EMPLEADOS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25.000,00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25.000,00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</a:tr>
              <a:tr h="87696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23 SERVI. SOCIALES Y PROMO. SOCIAL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>
                    <a:lnR w="12240">
                      <a:noFill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2.788.356,95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2.512.138,66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276.218,29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</a:tr>
              <a:tr h="93204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24 FOMENTO DE EMPLEO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>
                    <a:lnR w="12240">
                      <a:noFill/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204.356,38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257.964,35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-53.607,97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-21%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87768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TOTAL P.G. 2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3.017.713,33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2.795.103,01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222.610,32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180360" y="2199600"/>
            <a:ext cx="3497400" cy="245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28600" rIns="228600" tIns="228600" bIns="228600" anchor="ctr">
            <a:normAutofit fontScale="74000"/>
          </a:bodyPr>
          <a:p>
            <a:pPr algn="ctr">
              <a:lnSpc>
                <a:spcPct val="85000"/>
              </a:lnSpc>
            </a:pPr>
            <a:r>
              <a:rPr b="0" lang="es-ES" sz="4000" spc="-151" strike="noStrike">
                <a:solidFill>
                  <a:srgbClr val="000000"/>
                </a:solidFill>
                <a:latin typeface="Arial"/>
                <a:ea typeface="DejaVu Sans"/>
              </a:rPr>
              <a:t>PRODUCCIÓN BIENES DE CARÁCTER PREFERENTE</a:t>
            </a:r>
            <a:endParaRPr b="0" lang="es-ES" sz="4000" spc="-1" strike="noStrike">
              <a:latin typeface="Arial"/>
            </a:endParaRPr>
          </a:p>
        </p:txBody>
      </p:sp>
      <p:sp>
        <p:nvSpPr>
          <p:cNvPr id="72" name="CustomShape 2"/>
          <p:cNvSpPr/>
          <p:nvPr/>
        </p:nvSpPr>
        <p:spPr>
          <a:xfrm>
            <a:off x="5118480" y="803160"/>
            <a:ext cx="6280560" cy="524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3" name="Imagen 152" descr=""/>
          <p:cNvPicPr/>
          <p:nvPr/>
        </p:nvPicPr>
        <p:blipFill>
          <a:blip r:embed="rId1"/>
          <a:stretch/>
        </p:blipFill>
        <p:spPr>
          <a:xfrm>
            <a:off x="180360" y="5940000"/>
            <a:ext cx="1297440" cy="9169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74" name="Table 3"/>
          <p:cNvGraphicFramePr/>
          <p:nvPr/>
        </p:nvGraphicFramePr>
        <p:xfrm>
          <a:off x="3780000" y="565200"/>
          <a:ext cx="7921800" cy="4766760"/>
        </p:xfrm>
        <a:graphic>
          <a:graphicData uri="http://schemas.openxmlformats.org/drawingml/2006/table">
            <a:tbl>
              <a:tblPr/>
              <a:tblGrid>
                <a:gridCol w="3646080"/>
                <a:gridCol w="1223640"/>
                <a:gridCol w="1223640"/>
                <a:gridCol w="1223640"/>
                <a:gridCol w="604800"/>
              </a:tblGrid>
              <a:tr h="82548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POLITICA DE GASTO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R w="12240">
                      <a:noFill/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Ppto.2026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Ppto.2025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Diferencia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82548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31 SANIDAD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268.105,82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246.916,83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21.188,99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</a:tr>
              <a:tr h="82548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32 EDUCACION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R w="12240">
                      <a:noFill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7.034.165,59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5.713.243,60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1.320.921,99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23%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</a:tr>
              <a:tr h="82548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33 CULTURA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R w="12240">
                      <a:noFill/>
                    </a:lnR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1.974.810,16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1.578.927,96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395.882,20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25%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</a:tr>
              <a:tr h="82548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34 DEPORTE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R w="12240">
                      <a:noFill/>
                    </a:lnR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1.304.403,80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1.189.022,00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115.381,80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63936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TOTAL P.G. 3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10.581.485,3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8.728.110,39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1.853.374,98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21%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-199440" y="2199600"/>
            <a:ext cx="3743640" cy="245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28600" rIns="228600" tIns="228600" bIns="228600" anchor="ctr">
            <a:noAutofit/>
          </a:bodyPr>
          <a:p>
            <a:pPr algn="ctr">
              <a:lnSpc>
                <a:spcPct val="85000"/>
              </a:lnSpc>
            </a:pPr>
            <a:r>
              <a:rPr b="0" lang="es-ES" sz="3600" spc="-151" strike="noStrike">
                <a:solidFill>
                  <a:srgbClr val="000000"/>
                </a:solidFill>
                <a:latin typeface="Arial"/>
                <a:ea typeface="DejaVu Sans"/>
              </a:rPr>
              <a:t>ACTUACIONES DE CARÁCTER ECONÓMICO</a:t>
            </a:r>
            <a:endParaRPr b="0" lang="es-ES" sz="3600" spc="-1" strike="noStrike">
              <a:latin typeface="Arial"/>
            </a:endParaRPr>
          </a:p>
        </p:txBody>
      </p:sp>
      <p:sp>
        <p:nvSpPr>
          <p:cNvPr id="76" name="CustomShape 2"/>
          <p:cNvSpPr/>
          <p:nvPr/>
        </p:nvSpPr>
        <p:spPr>
          <a:xfrm>
            <a:off x="5259960" y="692280"/>
            <a:ext cx="6280560" cy="524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7" name="Imagen 156" descr=""/>
          <p:cNvPicPr/>
          <p:nvPr/>
        </p:nvPicPr>
        <p:blipFill>
          <a:blip r:embed="rId1"/>
          <a:stretch/>
        </p:blipFill>
        <p:spPr>
          <a:xfrm>
            <a:off x="180360" y="5940000"/>
            <a:ext cx="1297440" cy="9169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78" name="Table 3"/>
          <p:cNvGraphicFramePr/>
          <p:nvPr/>
        </p:nvGraphicFramePr>
        <p:xfrm>
          <a:off x="3416760" y="692280"/>
          <a:ext cx="8123760" cy="4660200"/>
        </p:xfrm>
        <a:graphic>
          <a:graphicData uri="http://schemas.openxmlformats.org/drawingml/2006/table">
            <a:tbl>
              <a:tblPr/>
              <a:tblGrid>
                <a:gridCol w="3736080"/>
                <a:gridCol w="1255680"/>
                <a:gridCol w="1255680"/>
                <a:gridCol w="1255680"/>
                <a:gridCol w="620640"/>
              </a:tblGrid>
              <a:tr h="93204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POLÍTICA DE GASTO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Ppto.2026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Ppto.2025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Diferencia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93204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43 COMERCIO, TURISMO Y PEQUEÑAS EMPRESAS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823.636,03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2.110.801,50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-1.287.165,4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-61%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</a:tr>
              <a:tr h="93204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45 INFRAESTRUCTURAS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R w="12240">
                      <a:noFill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188.150,00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88.150,00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113%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</a:tr>
              <a:tr h="93204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49 OTRAS ACTUA. DE CARÁCTER ECONÓMICO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R w="12240">
                      <a:noFill/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710.471,72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614.713,09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95.758,63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16%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93204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TOTAL P.G. 4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1.722.257,75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2.813.664,59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-1.091.406,8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-39%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9416</TotalTime>
  <Application>LibreOffice/7.0.5.2$Windows_X86_64 LibreOffice_project/64390860c6cd0aca4beafafcfd84613dd9dfb63a</Application>
  <AppVersion>15.0000</AppVersion>
  <Words>804</Words>
  <Paragraphs>327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2023-11-16T09:17:54Z</dcterms:created>
  <dc:creator>Usuario</dc:creator>
  <dc:description/>
  <dc:language>es-ES</dc:language>
  <cp:lastModifiedBy>Sabater Marcos, Ana Maria</cp:lastModifiedBy>
  <dcterms:modified xsi:type="dcterms:W3CDTF">2025-11-27T11:03:46Z</dcterms:modified>
  <cp:revision>79</cp:revision>
  <dc:subject/>
  <dc:title>PRESUPUESTOS 2024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Panorámica</vt:lpwstr>
  </property>
  <property fmtid="{D5CDD505-2E9C-101B-9397-08002B2CF9AE}" pid="3" name="Slides">
    <vt:i4>12</vt:i4>
  </property>
</Properties>
</file>